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67" r:id="rId2"/>
    <p:sldId id="370" r:id="rId3"/>
    <p:sldId id="389" r:id="rId4"/>
    <p:sldId id="377" r:id="rId5"/>
    <p:sldId id="379" r:id="rId6"/>
    <p:sldId id="390" r:id="rId7"/>
    <p:sldId id="38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7A37"/>
    <a:srgbClr val="FFFFFF"/>
    <a:srgbClr val="FF00FF"/>
    <a:srgbClr val="F3DEDD"/>
    <a:srgbClr val="FFCCFF"/>
    <a:srgbClr val="F5E4E3"/>
    <a:srgbClr val="99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6" autoAdjust="0"/>
    <p:restoredTop sz="92950" autoAdjust="0"/>
  </p:normalViewPr>
  <p:slideViewPr>
    <p:cSldViewPr>
      <p:cViewPr varScale="1">
        <p:scale>
          <a:sx n="108" d="100"/>
          <a:sy n="108" d="100"/>
        </p:scale>
        <p:origin x="12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DA08B-78B6-41F8-935D-BE2972C642E3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89F62-FEE7-4D80-B482-DBB394486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68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67872-A3FE-4A6A-965B-6D64FC12152A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3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520260"/>
            <a:ext cx="28448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05FEC9CD-62CB-4636-B1C2-CED05415D0E3}" type="datetime1">
              <a:rPr lang="zh-CN" altLang="en-US" smtClean="0">
                <a:solidFill>
                  <a:prstClr val="white"/>
                </a:solidFill>
              </a:rPr>
              <a:t>2020/12/10</a:t>
            </a:fld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5733" y="6455742"/>
            <a:ext cx="4608512" cy="50165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819819" y="6520260"/>
            <a:ext cx="2844800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2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A301-CF94-418A-93E2-7285B701AA29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4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0A2A-6D8C-40D7-B08D-BF2DBAA603C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520260"/>
            <a:ext cx="2844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5D218569-646C-46D6-A8B8-D3D699087388}" type="datetime1">
              <a:rPr lang="zh-CN" altLang="en-US" smtClean="0">
                <a:solidFill>
                  <a:prstClr val="white"/>
                </a:solidFill>
              </a:rPr>
              <a:t>2020/12/10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520260"/>
            <a:ext cx="3860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520260"/>
            <a:ext cx="2844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3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0BB-4337-4B94-8919-0F772328197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95E9-3085-45A9-AE27-55AF6A632AD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1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3A5E-1725-4A44-9D9B-B9E6BF0AC1D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03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520260"/>
            <a:ext cx="2844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43364341-48C0-49B9-9F3F-F798760BA049}" type="datetime1">
              <a:rPr lang="zh-CN" altLang="en-US" smtClean="0">
                <a:solidFill>
                  <a:prstClr val="white"/>
                </a:solidFill>
              </a:rPr>
              <a:t>2020/12/10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520260"/>
            <a:ext cx="3860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520260"/>
            <a:ext cx="28448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5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C95-F46F-433C-B945-CB9ACDB1F68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6704-B2A9-4FD0-89CC-04B9D127275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0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E633-74B0-4FCE-8B01-6D1119A950F6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3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DF46-42AB-4206-90B0-9D091CE79EF4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gaozhan@seas.upenn.edu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1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2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2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2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5479" y="1406975"/>
            <a:ext cx="9001000" cy="98736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Incremental Greedy BFGS</a:t>
            </a:r>
            <a:r>
              <a:rPr lang="en-US" altLang="zh-CN" sz="2400" dirty="0" smtClean="0"/>
              <a:t>:</a:t>
            </a:r>
          </a:p>
          <a:p>
            <a:pPr algn="ctr"/>
            <a:r>
              <a:rPr lang="en-US" altLang="zh-CN" sz="2400" dirty="0"/>
              <a:t>An Incremental Quasi-Newton Method with Explicit </a:t>
            </a:r>
            <a:r>
              <a:rPr lang="en-US" altLang="zh-CN" sz="2400" dirty="0" err="1"/>
              <a:t>Superlinear</a:t>
            </a:r>
            <a:r>
              <a:rPr lang="en-US" altLang="zh-CN" sz="2400" dirty="0"/>
              <a:t> Rate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3143672" y="2982202"/>
            <a:ext cx="622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Zhan </a:t>
            </a:r>
            <a:r>
              <a:rPr lang="en-US" altLang="zh-CN" sz="2400" dirty="0" smtClean="0"/>
              <a:t>Gao, Alec Koppel and </a:t>
            </a:r>
            <a:r>
              <a:rPr lang="en-US" altLang="zh-CN" sz="2400" dirty="0"/>
              <a:t>Alejandro </a:t>
            </a:r>
            <a:r>
              <a:rPr lang="en-US" altLang="zh-CN" sz="2400" dirty="0" smtClean="0"/>
              <a:t>Ribeiro</a:t>
            </a:r>
            <a:endParaRPr lang="zh-CN" altLang="en-US" sz="20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1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470-9694-443B-BCC9-01CCC08C1530}" type="datetime1">
              <a:rPr lang="zh-CN" altLang="en-US" smtClean="0">
                <a:solidFill>
                  <a:prstClr val="white"/>
                </a:solidFill>
              </a:rPr>
              <a:t>2020/12/10</a:t>
            </a:fld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sanlivision.com/static/img/university/university_pennsylvan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587" y="1957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1847528" y="3687859"/>
            <a:ext cx="8880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/>
          </a:p>
          <a:p>
            <a:r>
              <a:rPr lang="en-US" altLang="zh-CN" sz="2000" dirty="0" smtClean="0"/>
              <a:t>        Dept</a:t>
            </a:r>
            <a:r>
              <a:rPr lang="en-US" altLang="zh-CN" sz="2000" dirty="0"/>
              <a:t>. of Electrical and Systems </a:t>
            </a:r>
            <a:r>
              <a:rPr lang="en-US" altLang="zh-CN" sz="2000" dirty="0" smtClean="0"/>
              <a:t>Engineering, University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Pennsylvania</a:t>
            </a:r>
            <a:endParaRPr lang="zh-CN" altLang="en-US" sz="2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032000" y="470129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Computational and Information Sciences, U.S. Army Research Laboratory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5420994"/>
      </p:ext>
    </p:extLst>
  </p:cSld>
  <p:clrMapOvr>
    <a:masterClrMapping/>
  </p:clrMapOvr>
  <p:transition advTm="150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 Formulation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本框 32"/>
              <p:cNvSpPr txBox="1"/>
              <p:nvPr/>
            </p:nvSpPr>
            <p:spPr>
              <a:xfrm>
                <a:off x="479375" y="774806"/>
                <a:ext cx="4136457" cy="4001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Finite</m:t>
                      </m:r>
                      <m: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sum</m:t>
                      </m:r>
                      <m: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optimization</m:t>
                      </m:r>
                      <m: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problem</m:t>
                      </m:r>
                    </m:oMath>
                  </m:oMathPara>
                </a14:m>
                <a:endParaRPr lang="zh-CN" alt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5" y="774806"/>
                <a:ext cx="4136457" cy="400110"/>
              </a:xfrm>
              <a:prstGeom prst="rect">
                <a:avLst/>
              </a:prstGeom>
              <a:blipFill>
                <a:blip r:embed="rId2"/>
                <a:stretch>
                  <a:fillRect b="-1176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56468" y="6533825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2</a:t>
            </a:fld>
            <a:endParaRPr lang="zh-CN" alt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本框 29"/>
              <p:cNvSpPr txBox="1"/>
              <p:nvPr/>
            </p:nvSpPr>
            <p:spPr>
              <a:xfrm>
                <a:off x="6984167" y="2244845"/>
                <a:ext cx="1440161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constituent</m:t>
                      </m:r>
                      <m: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cost</m:t>
                      </m:r>
                    </m:oMath>
                  </m:oMathPara>
                </a14:m>
                <a:endParaRPr lang="en-US" altLang="zh-CN" sz="14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167" y="2244845"/>
                <a:ext cx="144016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接连接符 41"/>
          <p:cNvCxnSpPr/>
          <p:nvPr/>
        </p:nvCxnSpPr>
        <p:spPr>
          <a:xfrm>
            <a:off x="623392" y="3789040"/>
            <a:ext cx="878497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623392" y="3404552"/>
            <a:ext cx="554730" cy="26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本框 43"/>
              <p:cNvSpPr txBox="1"/>
              <p:nvPr/>
            </p:nvSpPr>
            <p:spPr>
              <a:xfrm>
                <a:off x="1400144" y="3205927"/>
                <a:ext cx="10111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The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objective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,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/>
                  <a:t>the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 gradient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/>
                  <a:t>and the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Hessian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altLang="zh-CN" dirty="0" smtClean="0"/>
                  <a:t>are computationally expensive </a:t>
                </a:r>
                <a:endParaRPr lang="zh-CN" altLang="en-US" dirty="0"/>
              </a:p>
            </p:txBody>
          </p:sp>
        </mc:Choice>
        <mc:Fallback>
          <p:sp>
            <p:nvSpPr>
              <p:cNvPr id="44" name="文本框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44" y="3205927"/>
                <a:ext cx="10111792" cy="369332"/>
              </a:xfrm>
              <a:prstGeom prst="rect">
                <a:avLst/>
              </a:prstGeom>
              <a:blipFill>
                <a:blip r:embed="rId4"/>
                <a:stretch>
                  <a:fillRect l="-543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矩形 27"/>
              <p:cNvSpPr/>
              <p:nvPr/>
            </p:nvSpPr>
            <p:spPr>
              <a:xfrm>
                <a:off x="10975261" y="1965367"/>
                <a:ext cx="5677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5261" y="1965367"/>
                <a:ext cx="56778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4283" y="1641983"/>
            <a:ext cx="2441518" cy="657332"/>
          </a:xfrm>
          <a:prstGeom prst="rect">
            <a:avLst/>
          </a:prstGeom>
        </p:spPr>
      </p:pic>
      <p:cxnSp>
        <p:nvCxnSpPr>
          <p:cNvPr id="31" name="直接连接符 30"/>
          <p:cNvCxnSpPr/>
          <p:nvPr/>
        </p:nvCxnSpPr>
        <p:spPr>
          <a:xfrm>
            <a:off x="5232363" y="1524174"/>
            <a:ext cx="0" cy="294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5232363" y="1510527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本框 35"/>
              <p:cNvSpPr txBox="1"/>
              <p:nvPr/>
            </p:nvSpPr>
            <p:spPr>
              <a:xfrm>
                <a:off x="5665331" y="1310296"/>
                <a:ext cx="2289520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  <m: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 smtClean="0">
                          <a:latin typeface="Cambria Math" panose="02040503050406030204" pitchFamily="18" charset="0"/>
                        </a:rPr>
                        <m:t>decision</m:t>
                      </m:r>
                      <m:r>
                        <a:rPr lang="en-US" altLang="zh-CN" sz="1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variable</m:t>
                      </m:r>
                    </m:oMath>
                  </m:oMathPara>
                </a14:m>
                <a:endParaRPr lang="en-US" altLang="zh-CN" sz="14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文本框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331" y="1310296"/>
                <a:ext cx="228952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接连接符 36"/>
          <p:cNvCxnSpPr/>
          <p:nvPr/>
        </p:nvCxnSpPr>
        <p:spPr>
          <a:xfrm>
            <a:off x="6553753" y="2092971"/>
            <a:ext cx="0" cy="294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6553753" y="2387100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065622" y="2130550"/>
            <a:ext cx="0" cy="294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4633574" y="2435882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文本框 50"/>
              <p:cNvSpPr txBox="1"/>
              <p:nvPr/>
            </p:nvSpPr>
            <p:spPr>
              <a:xfrm>
                <a:off x="2784091" y="2295639"/>
                <a:ext cx="1850196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cumulative</m:t>
                      </m:r>
                      <m: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function</m:t>
                      </m:r>
                    </m:oMath>
                  </m:oMathPara>
                </a14:m>
                <a:endParaRPr lang="en-US" altLang="zh-CN" sz="14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091" y="2295639"/>
                <a:ext cx="185019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/>
          <p:cNvSpPr txBox="1"/>
          <p:nvPr/>
        </p:nvSpPr>
        <p:spPr>
          <a:xfrm>
            <a:off x="515931" y="2699005"/>
            <a:ext cx="6927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consider instances </a:t>
            </a:r>
            <a:r>
              <a:rPr lang="en-US" altLang="zh-CN" sz="2000" dirty="0" smtClean="0"/>
              <a:t>when </a:t>
            </a:r>
            <a:r>
              <a:rPr lang="en-US" altLang="zh-CN" sz="2000" dirty="0" smtClean="0">
                <a:solidFill>
                  <a:srgbClr val="C00000"/>
                </a:solidFill>
              </a:rPr>
              <a:t>n is large-scale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/>
              <p:cNvSpPr txBox="1"/>
              <p:nvPr/>
            </p:nvSpPr>
            <p:spPr>
              <a:xfrm>
                <a:off x="485616" y="4049691"/>
                <a:ext cx="1915331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Motivation</m:t>
                      </m:r>
                    </m:oMath>
                  </m:oMathPara>
                </a14:m>
                <a:endParaRPr lang="zh-CN" alt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16" y="4049691"/>
                <a:ext cx="191533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本框 28"/>
          <p:cNvSpPr txBox="1"/>
          <p:nvPr/>
        </p:nvSpPr>
        <p:spPr>
          <a:xfrm>
            <a:off x="2807114" y="4053013"/>
            <a:ext cx="8794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Develop an incremental Quasi-Newton method </a:t>
            </a:r>
            <a:endParaRPr lang="zh-CN" altLang="en-US" sz="20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732162" y="5441390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Achieve convergence rate that is </a:t>
            </a:r>
            <a:r>
              <a:rPr lang="en-US" altLang="zh-CN" sz="2000" dirty="0" smtClean="0">
                <a:solidFill>
                  <a:srgbClr val="C00000"/>
                </a:solidFill>
              </a:rPr>
              <a:t>explicitly 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superlinear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文本框 47"/>
              <p:cNvSpPr txBox="1"/>
              <p:nvPr/>
            </p:nvSpPr>
            <p:spPr>
              <a:xfrm>
                <a:off x="1726157" y="4694568"/>
                <a:ext cx="9217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 smtClean="0"/>
                  <a:t>Reduce the </a:t>
                </a:r>
                <a:r>
                  <a:rPr lang="en-US" altLang="zh-CN" sz="2000" dirty="0" smtClean="0"/>
                  <a:t>computational cost per step </a:t>
                </a:r>
                <a:r>
                  <a:rPr lang="en-US" altLang="zh-CN" sz="2000" dirty="0" smtClean="0"/>
                  <a:t>to </a:t>
                </a:r>
                <a14:m>
                  <m:oMath xmlns:m="http://schemas.openxmlformats.org/officeDocument/2006/math">
                    <m:r>
                      <a:rPr lang="zh-CN" alt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𝒪</m:t>
                    </m:r>
                    <m:r>
                      <a:rPr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000" dirty="0" smtClean="0"/>
                  <a:t> </a:t>
                </a:r>
                <a:r>
                  <a:rPr lang="en-US" altLang="zh-CN" sz="2000" dirty="0" smtClean="0">
                    <a:solidFill>
                      <a:srgbClr val="C00000"/>
                    </a:solidFill>
                  </a:rPr>
                  <a:t>independent of sample size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zh-CN" altLang="en-US" sz="20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57" y="4694568"/>
                <a:ext cx="9217024" cy="400110"/>
              </a:xfrm>
              <a:prstGeom prst="rect">
                <a:avLst/>
              </a:prstGeom>
              <a:blipFill>
                <a:blip r:embed="rId10"/>
                <a:stretch>
                  <a:fillRect l="-595"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曲线连接符 51"/>
          <p:cNvCxnSpPr/>
          <p:nvPr/>
        </p:nvCxnSpPr>
        <p:spPr>
          <a:xfrm rot="10800000" flipV="1">
            <a:off x="1271464" y="4890640"/>
            <a:ext cx="5133" cy="1232830"/>
          </a:xfrm>
          <a:prstGeom prst="curvedConnector3">
            <a:avLst>
              <a:gd name="adj1" fmla="val 7144691"/>
            </a:avLst>
          </a:prstGeom>
          <a:ln w="28575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471445" y="5841500"/>
            <a:ext cx="9412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文本框 53"/>
              <p:cNvSpPr txBox="1"/>
              <p:nvPr/>
            </p:nvSpPr>
            <p:spPr>
              <a:xfrm>
                <a:off x="2686036" y="6157103"/>
                <a:ext cx="8179492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Differ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from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Dennis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More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condition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which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superlinear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convergence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asymptotic</m:t>
                      </m:r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>
                          <a:latin typeface="Cambria Math" panose="02040503050406030204" pitchFamily="18" charset="0"/>
                        </a:rPr>
                        <m:t>sense</m:t>
                      </m:r>
                    </m:oMath>
                  </m:oMathPara>
                </a14:m>
                <a:endParaRPr lang="en-US" altLang="zh-CN" sz="14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文本框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036" y="6157103"/>
                <a:ext cx="8179492" cy="307777"/>
              </a:xfrm>
              <a:prstGeom prst="rect">
                <a:avLst/>
              </a:prstGeom>
              <a:blipFill>
                <a:blip r:embed="rId11"/>
                <a:stretch>
                  <a:fillRect b="-377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接箭头连接符 54"/>
          <p:cNvCxnSpPr/>
          <p:nvPr/>
        </p:nvCxnSpPr>
        <p:spPr>
          <a:xfrm flipH="1">
            <a:off x="5942063" y="5899776"/>
            <a:ext cx="2" cy="199049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6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47" grpId="0"/>
      <p:bldP spid="48" grpId="0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Incremental Greedy BFGS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56468" y="6533825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3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99707" y="960546"/>
            <a:ext cx="324036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2"/>
                </a:solidFill>
              </a:rPr>
              <a:t>I</a:t>
            </a:r>
            <a:r>
              <a:rPr lang="en-US" altLang="zh-CN" dirty="0" smtClean="0">
                <a:solidFill>
                  <a:schemeClr val="tx2"/>
                </a:solidFill>
              </a:rPr>
              <a:t>ncremental </a:t>
            </a:r>
            <a:r>
              <a:rPr lang="en-US" altLang="zh-CN" b="1" dirty="0" smtClean="0">
                <a:solidFill>
                  <a:schemeClr val="tx2"/>
                </a:solidFill>
              </a:rPr>
              <a:t>G</a:t>
            </a:r>
            <a:r>
              <a:rPr lang="en-US" altLang="zh-CN" dirty="0" smtClean="0">
                <a:solidFill>
                  <a:schemeClr val="tx2"/>
                </a:solidFill>
              </a:rPr>
              <a:t>reedy BFG</a:t>
            </a:r>
            <a:r>
              <a:rPr lang="en-US" altLang="zh-CN" b="1" dirty="0" smtClean="0">
                <a:solidFill>
                  <a:schemeClr val="tx2"/>
                </a:solidFill>
              </a:rPr>
              <a:t>S (IGS)</a:t>
            </a:r>
            <a:endParaRPr lang="en-US" altLang="zh-CN" b="1" dirty="0">
              <a:solidFill>
                <a:schemeClr val="tx2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92252" y="1554043"/>
            <a:ext cx="11468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Incorporate </a:t>
            </a:r>
            <a:r>
              <a:rPr lang="en-US" altLang="zh-CN" sz="2000" dirty="0" smtClean="0">
                <a:solidFill>
                  <a:srgbClr val="C00000"/>
                </a:solidFill>
              </a:rPr>
              <a:t>a greedy basis vector selection step </a:t>
            </a:r>
            <a:r>
              <a:rPr lang="en-US" altLang="zh-CN" sz="2000" dirty="0" smtClean="0"/>
              <a:t>into </a:t>
            </a:r>
            <a:r>
              <a:rPr lang="en-US" altLang="zh-CN" sz="2000" dirty="0" smtClean="0">
                <a:solidFill>
                  <a:srgbClr val="C00000"/>
                </a:solidFill>
              </a:rPr>
              <a:t>incremental Quasi-Newton updates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3861" y="2614921"/>
            <a:ext cx="1666951" cy="288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smtClean="0"/>
              <a:t>Initialization</a:t>
            </a:r>
            <a:endParaRPr lang="zh-CN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矩形 39"/>
              <p:cNvSpPr/>
              <p:nvPr/>
            </p:nvSpPr>
            <p:spPr>
              <a:xfrm>
                <a:off x="623392" y="3232991"/>
                <a:ext cx="11511880" cy="374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be the initial decision variable;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=…=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/>
                  <a:t>be initial local variables at cost functions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3232991"/>
                <a:ext cx="11511880" cy="374205"/>
              </a:xfrm>
              <a:prstGeom prst="rect">
                <a:avLst/>
              </a:prstGeom>
              <a:blipFill>
                <a:blip r:embed="rId2"/>
                <a:stretch>
                  <a:fillRect l="-424" t="-6452" b="-241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矩形 43"/>
              <p:cNvSpPr/>
              <p:nvPr/>
            </p:nvSpPr>
            <p:spPr>
              <a:xfrm>
                <a:off x="623392" y="3889072"/>
                <a:ext cx="5857286" cy="477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be initial gradients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矩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3889072"/>
                <a:ext cx="5857286" cy="477247"/>
              </a:xfrm>
              <a:prstGeom prst="rect">
                <a:avLst/>
              </a:prstGeom>
              <a:blipFill>
                <a:blip r:embed="rId3"/>
                <a:stretch>
                  <a:fillRect l="-832" b="-89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矩形 44"/>
              <p:cNvSpPr/>
              <p:nvPr/>
            </p:nvSpPr>
            <p:spPr>
              <a:xfrm>
                <a:off x="623392" y="4597111"/>
                <a:ext cx="10511485" cy="473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 i="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be initial Hessian approximation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satisfying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≽</m:t>
                    </m:r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4597111"/>
                <a:ext cx="10511485" cy="473399"/>
              </a:xfrm>
              <a:prstGeom prst="rect">
                <a:avLst/>
              </a:prstGeom>
              <a:blipFill>
                <a:blip r:embed="rId4"/>
                <a:stretch>
                  <a:fillRect l="-464" b="-89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圆角矩形 45"/>
          <p:cNvSpPr/>
          <p:nvPr/>
        </p:nvSpPr>
        <p:spPr>
          <a:xfrm>
            <a:off x="1457336" y="5422267"/>
            <a:ext cx="8527095" cy="4204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矩形 46"/>
              <p:cNvSpPr/>
              <p:nvPr/>
            </p:nvSpPr>
            <p:spPr>
              <a:xfrm>
                <a:off x="1457336" y="5422267"/>
                <a:ext cx="8527095" cy="383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</a:rPr>
                  <a:t>Each cost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has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local decision variable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, and the IGS updates them jointly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336" y="5422267"/>
                <a:ext cx="8527095" cy="383951"/>
              </a:xfrm>
              <a:prstGeom prst="rect">
                <a:avLst/>
              </a:prstGeom>
              <a:blipFill>
                <a:blip r:embed="rId5"/>
                <a:stretch>
                  <a:fillRect l="-572" t="-3175" r="-71" b="-253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直接连接符 47"/>
          <p:cNvCxnSpPr/>
          <p:nvPr/>
        </p:nvCxnSpPr>
        <p:spPr>
          <a:xfrm>
            <a:off x="623392" y="2276872"/>
            <a:ext cx="1016003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4" grpId="0"/>
      <p:bldP spid="45" grpId="0"/>
      <p:bldP spid="46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Incremental Greedy BFGS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4</a:t>
            </a:fld>
            <a:endParaRPr lang="zh-CN" alt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矩形 27"/>
              <p:cNvSpPr/>
              <p:nvPr/>
            </p:nvSpPr>
            <p:spPr>
              <a:xfrm>
                <a:off x="2526293" y="1519484"/>
                <a:ext cx="9323450" cy="473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/>
                  <a:t>Given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 i="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the local </a:t>
                </a:r>
                <a:r>
                  <a:rPr lang="en-US" altLang="zh-CN" dirty="0" smtClean="0"/>
                  <a:t>variables, gradients and Hessian approximations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93" y="1519484"/>
                <a:ext cx="9323450" cy="473399"/>
              </a:xfrm>
              <a:prstGeom prst="rect">
                <a:avLst/>
              </a:prstGeom>
              <a:blipFill>
                <a:blip r:embed="rId2"/>
                <a:stretch>
                  <a:fillRect l="-523" b="-89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矩形 42"/>
          <p:cNvSpPr/>
          <p:nvPr/>
        </p:nvSpPr>
        <p:spPr>
          <a:xfrm>
            <a:off x="342111" y="1614660"/>
            <a:ext cx="1800112" cy="288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smtClean="0"/>
              <a:t>Variable update</a:t>
            </a:r>
            <a:endParaRPr lang="zh-CN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矩形 16"/>
              <p:cNvSpPr/>
              <p:nvPr/>
            </p:nvSpPr>
            <p:spPr>
              <a:xfrm>
                <a:off x="205136" y="883336"/>
                <a:ext cx="113772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The IGS method comprises two steps </a:t>
                </a:r>
                <a:r>
                  <a:rPr lang="en-US" altLang="zh-CN" dirty="0" smtClean="0"/>
                  <a:t>at each iteration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: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decision variable update</a:t>
                </a:r>
                <a:r>
                  <a:rPr lang="en-US" altLang="zh-CN" dirty="0" smtClean="0"/>
                  <a:t> and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Hessian approximation update</a:t>
                </a:r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6" y="883336"/>
                <a:ext cx="11377264" cy="369332"/>
              </a:xfrm>
              <a:prstGeom prst="rect">
                <a:avLst/>
              </a:prstGeom>
              <a:blipFill>
                <a:blip r:embed="rId3"/>
                <a:stretch>
                  <a:fillRect l="-375" t="-10000" r="-268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422747" y="2248025"/>
            <a:ext cx="9047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1.   We </a:t>
            </a:r>
            <a:r>
              <a:rPr lang="en-US" altLang="zh-CN" dirty="0" smtClean="0"/>
              <a:t>update </a:t>
            </a:r>
            <a:r>
              <a:rPr lang="en-US" altLang="zh-CN" dirty="0"/>
              <a:t>the decision variable </a:t>
            </a:r>
            <a:r>
              <a:rPr lang="en-US" altLang="zh-CN" dirty="0" smtClean="0"/>
              <a:t>by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289" y="2607833"/>
            <a:ext cx="3860800" cy="7342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矩形 19"/>
              <p:cNvSpPr/>
              <p:nvPr/>
            </p:nvSpPr>
            <p:spPr>
              <a:xfrm>
                <a:off x="10990943" y="2823140"/>
                <a:ext cx="567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0943" y="2823140"/>
                <a:ext cx="56778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829357" y="3386396"/>
            <a:ext cx="8565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Local variables</a:t>
            </a:r>
            <a:r>
              <a:rPr lang="en-US" altLang="zh-CN" dirty="0" smtClean="0"/>
              <a:t>,</a:t>
            </a:r>
            <a:r>
              <a:rPr lang="en-US" altLang="zh-CN" dirty="0" smtClean="0">
                <a:solidFill>
                  <a:srgbClr val="C00000"/>
                </a:solidFill>
              </a:rPr>
              <a:t> gradients </a:t>
            </a:r>
            <a:r>
              <a:rPr lang="en-US" altLang="zh-CN" dirty="0" smtClean="0"/>
              <a:t>and</a:t>
            </a:r>
            <a:r>
              <a:rPr lang="en-US" altLang="zh-CN" dirty="0" smtClean="0">
                <a:solidFill>
                  <a:srgbClr val="C00000"/>
                </a:solidFill>
              </a:rPr>
              <a:t> Hessian approximations of all functions </a:t>
            </a:r>
            <a:r>
              <a:rPr lang="en-US" altLang="zh-CN" dirty="0" smtClean="0"/>
              <a:t>are </a:t>
            </a:r>
            <a:r>
              <a:rPr lang="en-US" altLang="zh-CN" dirty="0" smtClean="0"/>
              <a:t>used for update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622445" y="3369729"/>
            <a:ext cx="1224136" cy="4204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622445" y="3369729"/>
            <a:ext cx="1296144" cy="383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Aggregated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9630013" y="3579952"/>
            <a:ext cx="572236" cy="7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424736" y="4191237"/>
            <a:ext cx="2921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2.   </a:t>
            </a:r>
            <a:r>
              <a:rPr lang="en-US" altLang="zh-CN" dirty="0" smtClean="0"/>
              <a:t>We update local variables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0438" y="4406057"/>
            <a:ext cx="3010520" cy="4220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矩形 37"/>
              <p:cNvSpPr/>
              <p:nvPr/>
            </p:nvSpPr>
            <p:spPr>
              <a:xfrm>
                <a:off x="1515248" y="4865861"/>
                <a:ext cx="66967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is</a:t>
                </a:r>
                <a:r>
                  <a:rPr lang="en-US" altLang="zh-CN" dirty="0" smtClean="0"/>
                  <a:t> the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selected function index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at iteration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in a cyclic scheme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矩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248" y="4865861"/>
                <a:ext cx="6696744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接箭头连接符 38"/>
          <p:cNvCxnSpPr/>
          <p:nvPr/>
        </p:nvCxnSpPr>
        <p:spPr>
          <a:xfrm flipV="1">
            <a:off x="867176" y="5057741"/>
            <a:ext cx="554730" cy="26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444704" y="5410713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We </a:t>
            </a:r>
            <a:r>
              <a:rPr lang="en-US" altLang="zh-CN" dirty="0" smtClean="0">
                <a:solidFill>
                  <a:srgbClr val="C00000"/>
                </a:solidFill>
              </a:rPr>
              <a:t>only update the information of this function </a:t>
            </a:r>
            <a:r>
              <a:rPr lang="en-US" altLang="zh-CN" dirty="0" smtClean="0">
                <a:solidFill>
                  <a:schemeClr val="tx1"/>
                </a:solidFill>
              </a:rPr>
              <a:t>while keeping the others simply unchanged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829357" y="5605568"/>
            <a:ext cx="554730" cy="26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矩形 41"/>
              <p:cNvSpPr/>
              <p:nvPr/>
            </p:nvSpPr>
            <p:spPr>
              <a:xfrm>
                <a:off x="11017763" y="4446475"/>
                <a:ext cx="5677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763" y="4446475"/>
                <a:ext cx="567784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圆角矩形 43"/>
          <p:cNvSpPr/>
          <p:nvPr/>
        </p:nvSpPr>
        <p:spPr>
          <a:xfrm>
            <a:off x="9004835" y="4855672"/>
            <a:ext cx="1368152" cy="4204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004834" y="4855672"/>
            <a:ext cx="1646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Incremental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8017105" y="5065895"/>
            <a:ext cx="572236" cy="7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5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3" grpId="0" animBg="1"/>
      <p:bldP spid="16" grpId="0"/>
      <p:bldP spid="20" grpId="0"/>
      <p:bldP spid="21" grpId="0"/>
      <p:bldP spid="22" grpId="0" animBg="1"/>
      <p:bldP spid="23" grpId="0"/>
      <p:bldP spid="36" grpId="0"/>
      <p:bldP spid="38" grpId="0"/>
      <p:bldP spid="40" grpId="0"/>
      <p:bldP spid="42" grpId="0"/>
      <p:bldP spid="44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Incremental Greedy BFGS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5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18161" y="804946"/>
            <a:ext cx="3312368" cy="288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smtClean="0"/>
              <a:t>Hessian approximation update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/>
              <p:cNvSpPr/>
              <p:nvPr/>
            </p:nvSpPr>
            <p:spPr>
              <a:xfrm>
                <a:off x="301325" y="1237541"/>
                <a:ext cx="10590784" cy="411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/>
                  <a:t>We update the Hessian approximation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sSup>
                          <m:sSupPr>
                            <m:ctrlPr>
                              <a:rPr lang="en-US" altLang="zh-CN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p>
                            <m:r>
                              <a:rPr lang="en-US" altLang="zh-CN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of the selected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p>
                          <m:sSupPr>
                            <m:ctrlPr>
                              <a:rPr lang="en-US" altLang="zh-CN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p>
                            <m:r>
                              <a:rPr lang="en-US" altLang="zh-CN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sub>
                    </m:sSub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,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/>
                  <a:t>while the others are kept unchanged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25" y="1237541"/>
                <a:ext cx="10590784" cy="411331"/>
              </a:xfrm>
              <a:prstGeom prst="rect">
                <a:avLst/>
              </a:prstGeom>
              <a:blipFill>
                <a:blip r:embed="rId2"/>
                <a:stretch>
                  <a:fillRect l="-460" t="-1493" b="-194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292121" y="2467943"/>
                <a:ext cx="7429919" cy="501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</a:rPr>
                  <a:t>1.  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 i="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altLang="zh-CN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altLang="zh-CN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  <m:r>
                          <m:rPr>
                            <m:nor/>
                          </m:rPr>
                          <a:rPr lang="zh-CN" altLang="en-US" dirty="0">
                            <a:solidFill>
                              <a:schemeClr val="accent1"/>
                            </a:solidFill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𝐳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altLang="zh-CN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sub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altLang="zh-CN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bSup>
                      <m:sSubSupPr>
                        <m:ctrlP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≽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</m:sSub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21" y="2467943"/>
                <a:ext cx="7429919" cy="501997"/>
              </a:xfrm>
              <a:prstGeom prst="rect">
                <a:avLst/>
              </a:prstGeom>
              <a:blipFill>
                <a:blip r:embed="rId3"/>
                <a:stretch>
                  <a:fillRect l="-738" t="-24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圆角矩形 23"/>
          <p:cNvSpPr/>
          <p:nvPr/>
        </p:nvSpPr>
        <p:spPr>
          <a:xfrm>
            <a:off x="343801" y="1796957"/>
            <a:ext cx="1417396" cy="4204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3801" y="1796957"/>
            <a:ext cx="1417396" cy="383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Greedy BFGS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2932259" y="2951638"/>
            <a:ext cx="0" cy="294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2932259" y="3245767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3364307" y="3098702"/>
                <a:ext cx="1296145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Operator</m:t>
                      </m:r>
                      <m: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norm</m:t>
                      </m:r>
                    </m:oMath>
                  </m:oMathPara>
                </a14:m>
                <a:endParaRPr lang="en-US" altLang="zh-CN" sz="14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307" y="3098702"/>
                <a:ext cx="1296145" cy="307777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接连接符 35"/>
          <p:cNvCxnSpPr/>
          <p:nvPr/>
        </p:nvCxnSpPr>
        <p:spPr>
          <a:xfrm>
            <a:off x="5352901" y="2200569"/>
            <a:ext cx="0" cy="2941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352901" y="2186922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5784948" y="2039857"/>
            <a:ext cx="267811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Strongly self-concordant constant</a:t>
            </a:r>
            <a:endParaRPr lang="en-US" altLang="zh-CN" sz="1400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614188" y="3559045"/>
                <a:ext cx="3929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</a:rPr>
                  <a:t>Select the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variable variation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zh-CN" alt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greedily</a:t>
                </a:r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88" y="3559045"/>
                <a:ext cx="3929794" cy="369332"/>
              </a:xfrm>
              <a:prstGeom prst="rect">
                <a:avLst/>
              </a:prstGeom>
              <a:blipFill>
                <a:blip r:embed="rId5"/>
                <a:stretch>
                  <a:fillRect l="-139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0613" y="3446465"/>
            <a:ext cx="3096344" cy="621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/>
              <p:cNvSpPr/>
              <p:nvPr/>
            </p:nvSpPr>
            <p:spPr>
              <a:xfrm>
                <a:off x="7536864" y="3528013"/>
                <a:ext cx="4347537" cy="417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a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nd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gradient variation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</m:sSub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864" y="3528013"/>
                <a:ext cx="4347537" cy="417743"/>
              </a:xfrm>
              <a:prstGeom prst="rect">
                <a:avLst/>
              </a:prstGeom>
              <a:blipFill>
                <a:blip r:embed="rId7"/>
                <a:stretch>
                  <a:fillRect l="-1120" t="-2941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接箭头连接符 40"/>
          <p:cNvCxnSpPr/>
          <p:nvPr/>
        </p:nvCxnSpPr>
        <p:spPr>
          <a:xfrm flipV="1">
            <a:off x="780253" y="4360449"/>
            <a:ext cx="554730" cy="26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1572341" y="4148278"/>
                <a:ext cx="92463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is the coordinate orthogonal basis for greedy selection maximizing update progresses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341" y="4148278"/>
                <a:ext cx="9246314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311052" y="4797796"/>
                <a:ext cx="59157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</a:rPr>
                  <a:t>2.   The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greedily selected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fed into the BFGS update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2" y="4797796"/>
                <a:ext cx="5915787" cy="369332"/>
              </a:xfrm>
              <a:prstGeom prst="rect">
                <a:avLst/>
              </a:prstGeom>
              <a:blipFill>
                <a:blip r:embed="rId9"/>
                <a:stretch>
                  <a:fillRect l="-82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图片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928" y="5180337"/>
            <a:ext cx="6602040" cy="7158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11005412" y="5353613"/>
                <a:ext cx="5677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altLang="zh-CN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5412" y="5353613"/>
                <a:ext cx="567784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/>
              <p:cNvSpPr txBox="1"/>
              <p:nvPr/>
            </p:nvSpPr>
            <p:spPr>
              <a:xfrm>
                <a:off x="1068425" y="6005688"/>
                <a:ext cx="9001000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0" dirty="0" smtClean="0">
                    <a:solidFill>
                      <a:schemeClr val="tx1"/>
                    </a:solidFill>
                  </a:rPr>
                  <a:t>The IGS method can be implemented efficiently with computational cost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𝒪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 smtClean="0">
                    <a:solidFill>
                      <a:schemeClr val="tx1"/>
                    </a:solidFill>
                  </a:rPr>
                  <a:t> per iteration </a:t>
                </a:r>
                <a:endParaRPr lang="en-US" altLang="zh-CN" b="0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425" y="6005688"/>
                <a:ext cx="9001000" cy="369332"/>
              </a:xfrm>
              <a:prstGeom prst="rect">
                <a:avLst/>
              </a:prstGeom>
              <a:blipFill>
                <a:blip r:embed="rId12"/>
                <a:stretch>
                  <a:fillRect l="-473" t="-6349" b="-2222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4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 animBg="1"/>
      <p:bldP spid="25" grpId="0"/>
      <p:bldP spid="35" grpId="0" animBg="1"/>
      <p:bldP spid="38" grpId="0" animBg="1"/>
      <p:bldP spid="39" grpId="0"/>
      <p:bldP spid="40" grpId="0"/>
      <p:bldP spid="42" grpId="0"/>
      <p:bldP spid="22" grpId="0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Convergence Analysis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56468" y="6533825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6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9751" y="1359246"/>
            <a:ext cx="2618892" cy="3098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smtClean="0"/>
              <a:t>Two mild assumptions: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3431705" y="1311513"/>
                <a:ext cx="84969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/>
                  <a:t>1. </a:t>
                </a:r>
                <a:r>
                  <a:rPr lang="en-US" altLang="zh-CN" sz="1600" dirty="0" smtClean="0"/>
                  <a:t>There exists positive constants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zh-CN" altLang="en-US" sz="16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zh-CN" alt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such that for any </a:t>
                </a:r>
                <a14:m>
                  <m:oMath xmlns:m="http://schemas.openxmlformats.org/officeDocument/2006/math">
                    <m:r>
                      <a:rPr lang="en-US" altLang="zh-CN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zh-CN" altLang="en-US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, it holds that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5" y="1311513"/>
                <a:ext cx="8496944" cy="369332"/>
              </a:xfrm>
              <a:prstGeom prst="rect">
                <a:avLst/>
              </a:prstGeom>
              <a:blipFill>
                <a:blip r:embed="rId2"/>
                <a:stretch>
                  <a:fillRect l="-646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3431705" y="2153828"/>
                <a:ext cx="792020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 smtClean="0"/>
                  <a:t>2. </a:t>
                </a:r>
                <a:r>
                  <a:rPr lang="en-US" altLang="zh-CN" sz="1600" dirty="0"/>
                  <a:t>There exists positive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sz="1600" dirty="0" smtClean="0"/>
                  <a:t> such </a:t>
                </a:r>
                <a:r>
                  <a:rPr lang="en-US" altLang="zh-CN" sz="1600" dirty="0"/>
                  <a:t>that for any </a:t>
                </a:r>
                <a14:m>
                  <m:oMath xmlns:m="http://schemas.openxmlformats.org/officeDocument/2006/math">
                    <m:r>
                      <a:rPr lang="en-US" altLang="zh-CN" sz="1600" b="1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zh-CN" altLang="en-US" sz="1600" b="1" dirty="0"/>
                  <a:t> </a:t>
                </a:r>
                <a:r>
                  <a:rPr lang="en-US" altLang="zh-CN" sz="16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n-US" altLang="zh-CN" sz="1600" dirty="0"/>
                  <a:t>, it holds that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5" y="2153828"/>
                <a:ext cx="7920203" cy="338554"/>
              </a:xfrm>
              <a:prstGeom prst="rect">
                <a:avLst/>
              </a:prstGeom>
              <a:blipFill>
                <a:blip r:embed="rId3"/>
                <a:stretch>
                  <a:fillRect l="-462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957" y="1760509"/>
            <a:ext cx="448627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8756" y="2568068"/>
            <a:ext cx="3086100" cy="381000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>
            <a:off x="272377" y="3068960"/>
            <a:ext cx="1016003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272377" y="734038"/>
                <a:ext cx="10729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 smtClean="0"/>
                  <a:t>Our goal is to show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000" dirty="0" smtClean="0"/>
                  <a:t> generated by the IGS converges to zero </a:t>
                </a:r>
                <a:r>
                  <a:rPr lang="en-US" altLang="zh-CN" sz="2000" dirty="0" smtClean="0">
                    <a:solidFill>
                      <a:srgbClr val="C00000"/>
                    </a:solidFill>
                  </a:rPr>
                  <a:t>at an explicit </a:t>
                </a:r>
                <a:r>
                  <a:rPr lang="en-US" altLang="zh-CN" sz="2000" dirty="0" err="1" smtClean="0">
                    <a:solidFill>
                      <a:srgbClr val="C00000"/>
                    </a:solidFill>
                  </a:rPr>
                  <a:t>superlinear</a:t>
                </a:r>
                <a:r>
                  <a:rPr lang="en-US" altLang="zh-CN" sz="2000" dirty="0" smtClean="0">
                    <a:solidFill>
                      <a:srgbClr val="C00000"/>
                    </a:solidFill>
                  </a:rPr>
                  <a:t> rate </a:t>
                </a:r>
                <a:endParaRPr lang="zh-CN" alt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77" y="734038"/>
                <a:ext cx="10729192" cy="400110"/>
              </a:xfrm>
              <a:prstGeom prst="rect">
                <a:avLst/>
              </a:prstGeom>
              <a:blipFill>
                <a:blip r:embed="rId6"/>
                <a:stretch>
                  <a:fillRect l="-511" t="-7576" r="-852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/>
          <p:cNvSpPr/>
          <p:nvPr/>
        </p:nvSpPr>
        <p:spPr>
          <a:xfrm>
            <a:off x="461511" y="3341357"/>
            <a:ext cx="2435371" cy="288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smtClean="0"/>
              <a:t>Linear convergence</a:t>
            </a:r>
            <a:endParaRPr lang="zh-CN" altLang="en-US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3410286" y="3276207"/>
            <a:ext cx="561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We start by showing a linear convergence rate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6388" y="3840733"/>
            <a:ext cx="6624736" cy="1937794"/>
          </a:xfrm>
          <a:prstGeom prst="rect">
            <a:avLst/>
          </a:prstGeom>
        </p:spPr>
      </p:pic>
      <p:sp>
        <p:nvSpPr>
          <p:cNvPr id="21" name="圆角矩形 20"/>
          <p:cNvSpPr/>
          <p:nvPr/>
        </p:nvSpPr>
        <p:spPr>
          <a:xfrm>
            <a:off x="2428375" y="3794081"/>
            <a:ext cx="6840761" cy="1984446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1059657" y="5987128"/>
                <a:ext cx="9578196" cy="41472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0" dirty="0" smtClean="0">
                    <a:solidFill>
                      <a:schemeClr val="tx1"/>
                    </a:solidFill>
                  </a:rPr>
                  <a:t>This is a local linear convergence with conditions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zh-CN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b="0" dirty="0" smtClean="0">
                    <a:solidFill>
                      <a:schemeClr val="tx1"/>
                    </a:solidFill>
                  </a:rPr>
                  <a:t> and </a:t>
                </a:r>
                <a:r>
                  <a:rPr lang="en-US" altLang="zh-CN" sz="1400" b="0" dirty="0" err="1" smtClean="0">
                    <a:solidFill>
                      <a:schemeClr val="tx1"/>
                    </a:solidFill>
                  </a:rPr>
                  <a:t>tr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4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4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</m:e>
                              <m:sup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400" b="1"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lang="en-US" altLang="zh-CN" sz="1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CN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zh-CN" alt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b="0" dirty="0" smtClean="0">
                    <a:solidFill>
                      <a:schemeClr val="tx1"/>
                    </a:solidFill>
                  </a:rPr>
                  <a:t> </a:t>
                </a:r>
                <a:endParaRPr lang="en-US" altLang="zh-CN" sz="1600" b="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57" y="5987128"/>
                <a:ext cx="9578196" cy="414729"/>
              </a:xfrm>
              <a:prstGeom prst="rect">
                <a:avLst/>
              </a:prstGeom>
              <a:blipFill>
                <a:blip r:embed="rId8"/>
                <a:stretch>
                  <a:fillRect l="-318" b="-714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9376" y="40377"/>
            <a:ext cx="5976664" cy="512128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Convergence Analysis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white"/>
                </a:solidFill>
              </a:rPr>
              <a:t>gaozhan@seas.upenn.edu</a:t>
            </a: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56468" y="6533825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7</a:t>
            </a:fld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4964" y="986602"/>
            <a:ext cx="2800917" cy="288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b="1" dirty="0" err="1" smtClean="0"/>
              <a:t>Superlinear</a:t>
            </a:r>
            <a:r>
              <a:rPr lang="en-US" altLang="zh-CN" b="1" dirty="0" smtClean="0"/>
              <a:t> convergence</a:t>
            </a:r>
            <a:endParaRPr lang="zh-CN" altLang="en-US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08288" y="1586359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Based on previous theorem, we employ </a:t>
            </a:r>
            <a:r>
              <a:rPr lang="en-US" altLang="zh-CN" sz="2000" dirty="0" smtClean="0">
                <a:solidFill>
                  <a:srgbClr val="C00000"/>
                </a:solidFill>
              </a:rPr>
              <a:t>induction</a:t>
            </a:r>
            <a:r>
              <a:rPr lang="en-US" altLang="zh-CN" sz="2000" dirty="0" smtClean="0"/>
              <a:t> to establish the </a:t>
            </a:r>
            <a:r>
              <a:rPr lang="en-US" altLang="zh-CN" sz="2000" dirty="0" smtClean="0">
                <a:solidFill>
                  <a:srgbClr val="C00000"/>
                </a:solidFill>
              </a:rPr>
              <a:t>non-asymptotic 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superlinear</a:t>
            </a:r>
            <a:r>
              <a:rPr lang="en-US" altLang="zh-CN" sz="2000" dirty="0" smtClean="0">
                <a:solidFill>
                  <a:srgbClr val="C00000"/>
                </a:solidFill>
              </a:rPr>
              <a:t> rate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742382" y="2276872"/>
            <a:ext cx="8352928" cy="22789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859" y="2425957"/>
            <a:ext cx="8020050" cy="19621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564964" y="4937187"/>
                <a:ext cx="112196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/>
                  <a:t>converges to </a:t>
                </a:r>
                <a:r>
                  <a:rPr lang="en-US" altLang="zh-CN" dirty="0" smtClean="0"/>
                  <a:t>the optimal solution at </a:t>
                </a:r>
                <a:r>
                  <a:rPr lang="en-US" altLang="zh-CN" dirty="0" smtClean="0"/>
                  <a:t>an explicit </a:t>
                </a:r>
                <a:r>
                  <a:rPr lang="en-US" altLang="zh-CN" dirty="0" err="1" smtClean="0"/>
                  <a:t>superlinear</a:t>
                </a:r>
                <a:r>
                  <a:rPr lang="en-US" altLang="zh-CN" dirty="0" smtClean="0"/>
                  <a:t> rate after each pass over all functions</a:t>
                </a:r>
                <a:endParaRPr lang="zh-CN" altLang="en-US" dirty="0"/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64" y="4937187"/>
                <a:ext cx="11219667" cy="369332"/>
              </a:xfrm>
              <a:prstGeom prst="rect">
                <a:avLst/>
              </a:prstGeom>
              <a:blipFill>
                <a:blip r:embed="rId3"/>
                <a:stretch>
                  <a:fillRect l="-380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564964" y="5564617"/>
                <a:ext cx="8843403" cy="409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𝑘𝑛</m:t>
                            </m:r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d>
                  </m:oMath>
                </a14:m>
                <a:r>
                  <a:rPr lang="zh-CN" alt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 smtClean="0"/>
                  <a:t>converges </a:t>
                </a:r>
                <a:r>
                  <a:rPr lang="en-US" altLang="zh-CN" dirty="0" smtClean="0"/>
                  <a:t>to the </a:t>
                </a:r>
                <a:r>
                  <a:rPr lang="en-US" altLang="zh-CN" dirty="0"/>
                  <a:t>optimal </a:t>
                </a:r>
                <a:r>
                  <a:rPr lang="en-US" altLang="zh-CN" dirty="0" smtClean="0"/>
                  <a:t>solution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at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an explicit </a:t>
                </a:r>
                <a:r>
                  <a:rPr lang="en-US" altLang="zh-CN" dirty="0" err="1" smtClean="0">
                    <a:solidFill>
                      <a:srgbClr val="C00000"/>
                    </a:solidFill>
                  </a:rPr>
                  <a:t>superlinear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 rate</a:t>
                </a:r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64" y="5564617"/>
                <a:ext cx="8843403" cy="409792"/>
              </a:xfrm>
              <a:prstGeom prst="rect">
                <a:avLst/>
              </a:prstGeom>
              <a:blipFill>
                <a:blip r:embed="rId4"/>
                <a:stretch>
                  <a:fillRect l="-483" t="-1493" b="-20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7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18084</TotalTime>
  <Words>356</Words>
  <Application>Microsoft Office PowerPoint</Application>
  <PresentationFormat>宽屏</PresentationFormat>
  <Paragraphs>81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Cambria Math</vt:lpstr>
      <vt:lpstr>Office 主题</vt:lpstr>
      <vt:lpstr>PowerPoint 演示文稿</vt:lpstr>
      <vt:lpstr>Problem Formulation</vt:lpstr>
      <vt:lpstr>Incremental Greedy BFGS</vt:lpstr>
      <vt:lpstr>Incremental Greedy BFGS</vt:lpstr>
      <vt:lpstr>Incremental Greedy BFGS</vt:lpstr>
      <vt:lpstr>Convergence Analysis</vt:lpstr>
      <vt:lpstr>Convergence Analysis</vt:lpstr>
    </vt:vector>
  </TitlesOfParts>
  <Company>北京大学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张剑坤</dc:creator>
  <cp:lastModifiedBy>Dean Gao</cp:lastModifiedBy>
  <cp:revision>598</cp:revision>
  <dcterms:created xsi:type="dcterms:W3CDTF">2014-10-18T14:09:58Z</dcterms:created>
  <dcterms:modified xsi:type="dcterms:W3CDTF">2020-12-10T03:45:57Z</dcterms:modified>
</cp:coreProperties>
</file>